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750" autoAdjust="0"/>
  </p:normalViewPr>
  <p:slideViewPr>
    <p:cSldViewPr>
      <p:cViewPr varScale="1">
        <p:scale>
          <a:sx n="108" d="100"/>
          <a:sy n="108" d="100"/>
        </p:scale>
        <p:origin x="1704"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8321A0-801E-4FDE-A0B2-6646FE00952D}" type="datetimeFigureOut">
              <a:rPr lang="en-US" smtClean="0"/>
              <a:t>10/23/2023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4A561D-B57C-43A1-9685-E118E7666787}"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ea typeface="PMingLiU" pitchFamily="18" charset="-120"/>
              </a:rPr>
              <a:t>September 24, 2014</a:t>
            </a:r>
          </a:p>
        </p:txBody>
      </p:sp>
      <p:sp>
        <p:nvSpPr>
          <p:cNvPr id="1028" name="Footer Placeholder 4"/>
          <p:cNvSpPr>
            <a:spLocks noGrp="1"/>
          </p:cNvSpPr>
          <p:nvPr>
            <p:ph type="ftr" sz="quarter" idx="11"/>
          </p:nvPr>
        </p:nvSpPr>
        <p:spPr>
          <a:noFill/>
        </p:spPr>
        <p:txBody>
          <a:bodyPr/>
          <a:lstStyle/>
          <a:p>
            <a:r>
              <a:rPr lang="en-US" smtClean="0">
                <a:ea typeface="PMingLiU" pitchFamily="18" charset="-120"/>
              </a:rPr>
              <a:t>Department of Chemistry</a:t>
            </a:r>
          </a:p>
        </p:txBody>
      </p:sp>
      <p:pic>
        <p:nvPicPr>
          <p:cNvPr id="1029" name="Picture 24" descr="Shivaji Univ Entrance-2"/>
          <p:cNvPicPr>
            <a:picLocks noChangeAspect="1" noChangeArrowheads="1"/>
          </p:cNvPicPr>
          <p:nvPr/>
        </p:nvPicPr>
        <p:blipFill>
          <a:blip r:embed="rId2"/>
          <a:srcRect/>
          <a:stretch>
            <a:fillRect/>
          </a:stretch>
        </p:blipFill>
        <p:spPr bwMode="auto">
          <a:xfrm>
            <a:off x="0" y="2843213"/>
            <a:ext cx="9144000" cy="4014787"/>
          </a:xfrm>
          <a:prstGeom prst="rect">
            <a:avLst/>
          </a:prstGeom>
          <a:noFill/>
          <a:ln w="9525">
            <a:noFill/>
            <a:miter lim="800000"/>
            <a:headEnd/>
            <a:tailEnd/>
          </a:ln>
        </p:spPr>
      </p:pic>
      <p:sp>
        <p:nvSpPr>
          <p:cNvPr id="1030" name="WordArt 11"/>
          <p:cNvSpPr>
            <a:spLocks noChangeArrowheads="1" noChangeShapeType="1" noTextEdit="1"/>
          </p:cNvSpPr>
          <p:nvPr/>
        </p:nvSpPr>
        <p:spPr bwMode="auto">
          <a:xfrm>
            <a:off x="990600" y="152400"/>
            <a:ext cx="7086600" cy="304800"/>
          </a:xfrm>
          <a:prstGeom prst="rect">
            <a:avLst/>
          </a:prstGeom>
        </p:spPr>
        <p:txBody>
          <a:bodyPr wrap="none" fromWordArt="1">
            <a:prstTxWarp prst="textPlain">
              <a:avLst>
                <a:gd name="adj" fmla="val 50000"/>
              </a:avLst>
            </a:prstTxWarp>
          </a:bodyPr>
          <a:lstStyle/>
          <a:p>
            <a:r>
              <a:rPr lang="en-US" sz="3600" kern="10" dirty="0" smtClean="0">
                <a:ln w="9525">
                  <a:solidFill>
                    <a:srgbClr val="000000"/>
                  </a:solidFill>
                  <a:round/>
                  <a:headEnd/>
                  <a:tailEnd/>
                </a:ln>
                <a:gradFill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1"/>
                </a:gradFill>
                <a:latin typeface="Arial Black"/>
              </a:rPr>
              <a:t>Green Chemistry Weds Nanotechnology : Sustainable Green Nanotechnology</a:t>
            </a:r>
          </a:p>
        </p:txBody>
      </p:sp>
      <p:sp>
        <p:nvSpPr>
          <p:cNvPr id="1032" name="AutoShape 10" descr="Z"/>
          <p:cNvSpPr>
            <a:spLocks noChangeAspect="1" noChangeArrowheads="1"/>
          </p:cNvSpPr>
          <p:nvPr/>
        </p:nvSpPr>
        <p:spPr bwMode="auto">
          <a:xfrm>
            <a:off x="4419600" y="3276600"/>
            <a:ext cx="304800" cy="304800"/>
          </a:xfrm>
          <a:prstGeom prst="rect">
            <a:avLst/>
          </a:prstGeom>
          <a:noFill/>
          <a:ln w="9525">
            <a:noFill/>
            <a:miter lim="800000"/>
            <a:headEnd/>
            <a:tailEnd/>
          </a:ln>
        </p:spPr>
        <p:txBody>
          <a:bodyPr/>
          <a:lstStyle/>
          <a:p>
            <a:endParaRPr lang="en-US"/>
          </a:p>
        </p:txBody>
      </p:sp>
      <p:sp>
        <p:nvSpPr>
          <p:cNvPr id="1033" name="AutoShape 12" descr="Z"/>
          <p:cNvSpPr>
            <a:spLocks noChangeAspect="1" noChangeArrowheads="1"/>
          </p:cNvSpPr>
          <p:nvPr/>
        </p:nvSpPr>
        <p:spPr bwMode="auto">
          <a:xfrm>
            <a:off x="4419600" y="3276600"/>
            <a:ext cx="304800" cy="304800"/>
          </a:xfrm>
          <a:prstGeom prst="rect">
            <a:avLst/>
          </a:prstGeom>
          <a:noFill/>
          <a:ln w="9525">
            <a:noFill/>
            <a:miter lim="800000"/>
            <a:headEnd/>
            <a:tailEnd/>
          </a:ln>
        </p:spPr>
        <p:txBody>
          <a:bodyPr/>
          <a:lstStyle/>
          <a:p>
            <a:endParaRPr lang="en-US"/>
          </a:p>
        </p:txBody>
      </p:sp>
      <p:pic>
        <p:nvPicPr>
          <p:cNvPr id="1039" name="Picture 21"/>
          <p:cNvPicPr>
            <a:picLocks noChangeAspect="1" noChangeArrowheads="1"/>
          </p:cNvPicPr>
          <p:nvPr/>
        </p:nvPicPr>
        <p:blipFill>
          <a:blip r:embed="rId3" cstate="print">
            <a:lum contrast="12000"/>
          </a:blip>
          <a:srcRect/>
          <a:stretch>
            <a:fillRect/>
          </a:stretch>
        </p:blipFill>
        <p:spPr bwMode="auto">
          <a:xfrm>
            <a:off x="1" y="1"/>
            <a:ext cx="965200" cy="914400"/>
          </a:xfrm>
          <a:prstGeom prst="rect">
            <a:avLst/>
          </a:prstGeom>
          <a:noFill/>
          <a:ln w="9525">
            <a:noFill/>
            <a:miter lim="800000"/>
            <a:headEnd/>
            <a:tailEnd/>
          </a:ln>
        </p:spPr>
      </p:pic>
      <p:pic>
        <p:nvPicPr>
          <p:cNvPr id="16" name="Picture 15" descr="Anil ID picture.JPG"/>
          <p:cNvPicPr/>
          <p:nvPr/>
        </p:nvPicPr>
        <p:blipFill>
          <a:blip r:embed="rId4" cstate="print"/>
          <a:stretch>
            <a:fillRect/>
          </a:stretch>
        </p:blipFill>
        <p:spPr>
          <a:xfrm>
            <a:off x="8229600" y="0"/>
            <a:ext cx="914400" cy="10668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8" name="TextBox 17"/>
          <p:cNvSpPr txBox="1"/>
          <p:nvPr/>
        </p:nvSpPr>
        <p:spPr>
          <a:xfrm>
            <a:off x="152400" y="1111002"/>
            <a:ext cx="3962400" cy="3308598"/>
          </a:xfrm>
          <a:prstGeom prst="rect">
            <a:avLst/>
          </a:prstGeom>
          <a:noFill/>
        </p:spPr>
        <p:txBody>
          <a:bodyPr wrap="square" rtlCol="0">
            <a:spAutoFit/>
          </a:bodyPr>
          <a:lstStyle/>
          <a:p>
            <a:pPr algn="just"/>
            <a:r>
              <a:rPr lang="en-IN" sz="1100" dirty="0" smtClean="0"/>
              <a:t>Prof. Anil Ghule received his B.Sc. (Chemistry), B.Sc. (Botany), M.Sc. (Chemistry, Dept of Chemistry) from the University of </a:t>
            </a:r>
            <a:r>
              <a:rPr lang="en-IN" sz="1100" dirty="0" err="1" smtClean="0"/>
              <a:t>Pune</a:t>
            </a:r>
            <a:r>
              <a:rPr lang="en-IN" sz="1100" dirty="0" smtClean="0"/>
              <a:t>, </a:t>
            </a:r>
            <a:r>
              <a:rPr lang="en-IN" sz="1100" dirty="0" err="1" smtClean="0"/>
              <a:t>Pune</a:t>
            </a:r>
            <a:r>
              <a:rPr lang="en-IN" sz="1100" dirty="0" smtClean="0"/>
              <a:t> and Ph.D. from National </a:t>
            </a:r>
            <a:r>
              <a:rPr lang="en-IN" sz="1100" dirty="0" err="1" smtClean="0"/>
              <a:t>Tsing</a:t>
            </a:r>
            <a:r>
              <a:rPr lang="en-IN" sz="1100" dirty="0" smtClean="0"/>
              <a:t> </a:t>
            </a:r>
            <a:r>
              <a:rPr lang="en-IN" sz="1100" dirty="0" err="1" smtClean="0"/>
              <a:t>Hua</a:t>
            </a:r>
            <a:r>
              <a:rPr lang="en-IN" sz="1100" dirty="0" smtClean="0"/>
              <a:t> University, </a:t>
            </a:r>
            <a:r>
              <a:rPr lang="en-IN" sz="1100" dirty="0" err="1" smtClean="0"/>
              <a:t>Hsinchu</a:t>
            </a:r>
            <a:r>
              <a:rPr lang="en-IN" sz="1100" dirty="0" smtClean="0"/>
              <a:t>, Taiwan. He received his L.L.B. and L.L.M. (Law) degrees from Dr. </a:t>
            </a:r>
            <a:r>
              <a:rPr lang="en-IN" sz="1100" dirty="0" err="1" smtClean="0"/>
              <a:t>Babasaheb</a:t>
            </a:r>
            <a:r>
              <a:rPr lang="en-IN" sz="1100" dirty="0" smtClean="0"/>
              <a:t> </a:t>
            </a:r>
            <a:r>
              <a:rPr lang="en-IN" sz="1100" dirty="0" err="1" smtClean="0"/>
              <a:t>Ambedkar</a:t>
            </a:r>
            <a:r>
              <a:rPr lang="en-IN" sz="1100" dirty="0" smtClean="0"/>
              <a:t> </a:t>
            </a:r>
            <a:r>
              <a:rPr lang="en-IN" sz="1100" dirty="0" err="1" smtClean="0"/>
              <a:t>Marathwada</a:t>
            </a:r>
            <a:r>
              <a:rPr lang="en-IN" sz="1100" dirty="0" smtClean="0"/>
              <a:t> University, Aurangabad, India with core interest in Intellectual Property Rights (IPR). He is currently a Professor of Chemistry (Analytical-Industrial Chemistry), Department of Chemistry, </a:t>
            </a:r>
            <a:r>
              <a:rPr lang="en-IN" sz="1100" dirty="0" err="1" smtClean="0"/>
              <a:t>Shivaji</a:t>
            </a:r>
            <a:r>
              <a:rPr lang="en-IN" sz="1100" dirty="0" smtClean="0"/>
              <a:t> University, Kolhapur (SUK), India, Director, International Affairs Cell and Director, Intellectual Property Rights, </a:t>
            </a:r>
            <a:r>
              <a:rPr lang="en-IN" sz="1100" dirty="0" err="1" smtClean="0"/>
              <a:t>Shivaji</a:t>
            </a:r>
            <a:r>
              <a:rPr lang="en-IN" sz="1100" dirty="0" smtClean="0"/>
              <a:t> University, Kolhapur. Before joining SUK, he was working as Assistant Professor, Department of Nanotechnology, Dr. </a:t>
            </a:r>
            <a:r>
              <a:rPr lang="en-IN" sz="1100" dirty="0" err="1" smtClean="0"/>
              <a:t>Babasaheb</a:t>
            </a:r>
            <a:r>
              <a:rPr lang="en-IN" sz="1100" dirty="0" smtClean="0"/>
              <a:t> </a:t>
            </a:r>
            <a:r>
              <a:rPr lang="en-IN" sz="1100" dirty="0" err="1" smtClean="0"/>
              <a:t>Ambedkar</a:t>
            </a:r>
            <a:r>
              <a:rPr lang="en-IN" sz="1100" dirty="0" smtClean="0"/>
              <a:t> </a:t>
            </a:r>
            <a:r>
              <a:rPr lang="en-IN" sz="1100" dirty="0" err="1" smtClean="0"/>
              <a:t>Marathwada</a:t>
            </a:r>
            <a:r>
              <a:rPr lang="en-IN" sz="1100" dirty="0" smtClean="0"/>
              <a:t> University, Aurangabad, India. He has good international collaborations and had worked at </a:t>
            </a:r>
            <a:r>
              <a:rPr lang="en-IN" sz="1100" dirty="0" err="1" smtClean="0"/>
              <a:t>Hanyang</a:t>
            </a:r>
            <a:r>
              <a:rPr lang="en-IN" sz="1100" dirty="0" smtClean="0"/>
              <a:t> University, Korea as BK21 Fellow, Nevada Nanotechnology Centre, UNLV, Nevada, Las Vegas, US Fellowship and National </a:t>
            </a:r>
            <a:r>
              <a:rPr lang="en-IN" sz="1100" dirty="0" err="1" smtClean="0"/>
              <a:t>Tsing</a:t>
            </a:r>
            <a:r>
              <a:rPr lang="en-IN" sz="1100" dirty="0" smtClean="0"/>
              <a:t> </a:t>
            </a:r>
            <a:r>
              <a:rPr lang="en-IN" sz="1100" dirty="0" err="1" smtClean="0"/>
              <a:t>Hua</a:t>
            </a:r>
            <a:r>
              <a:rPr lang="en-IN" sz="1100" dirty="0" smtClean="0"/>
              <a:t> University, </a:t>
            </a:r>
            <a:r>
              <a:rPr lang="en-IN" sz="1100" dirty="0" err="1" smtClean="0"/>
              <a:t>Hsinchu</a:t>
            </a:r>
            <a:r>
              <a:rPr lang="en-IN" sz="1100" dirty="0" smtClean="0"/>
              <a:t>, Taiwan as Research Associate with NSC Fellowship. He had also served as the President of the Foreign Students Association and as a member of several professional bodies.</a:t>
            </a:r>
            <a:endParaRPr lang="en-US" sz="1100" dirty="0"/>
          </a:p>
        </p:txBody>
      </p:sp>
      <p:sp>
        <p:nvSpPr>
          <p:cNvPr id="20" name="TextBox 19"/>
          <p:cNvSpPr txBox="1"/>
          <p:nvPr/>
        </p:nvSpPr>
        <p:spPr>
          <a:xfrm>
            <a:off x="4953000" y="1143000"/>
            <a:ext cx="3962400" cy="2631490"/>
          </a:xfrm>
          <a:prstGeom prst="rect">
            <a:avLst/>
          </a:prstGeom>
          <a:noFill/>
        </p:spPr>
        <p:txBody>
          <a:bodyPr wrap="square" rtlCol="0">
            <a:spAutoFit/>
          </a:bodyPr>
          <a:lstStyle/>
          <a:p>
            <a:pPr algn="just"/>
            <a:r>
              <a:rPr lang="en-IN" sz="1100" dirty="0" smtClean="0"/>
              <a:t>Prof. Ghule has twenty years of multidisciplinary research experience and had worked on several interdisciplinary projects with the opportunity to explore several states of art analysis tools. His research interests are mostly focused on developing novel materials and devices using Greener approaches. Some of his interests are developing room-temperature operated efficient gas sensors, solar cells, Li-batteries, supercapacitors, materials for energy, environmental, technological and biomedical applications, most in which he probes for greener elements. He has published more than 150 research papers, participated in 30+ conferences and chaired 30+ conferences. He had delivered 160+ invited talks covering the range of his research work. His present citations are 4228, h-index is 36 and the i-10 index is 100.</a:t>
            </a:r>
            <a:endParaRPr lang="en-US" sz="1100" dirty="0" smtClean="0"/>
          </a:p>
          <a:p>
            <a:pPr algn="just"/>
            <a:r>
              <a:rPr lang="en-IN" sz="1100" dirty="0" smtClean="0"/>
              <a:t> </a:t>
            </a:r>
            <a:endParaRPr lang="en-US" sz="1100" dirty="0" smtClean="0"/>
          </a:p>
          <a:p>
            <a:pPr algn="just"/>
            <a:endParaRPr lang="en-US" sz="1100" dirty="0"/>
          </a:p>
        </p:txBody>
      </p:sp>
      <p:sp>
        <p:nvSpPr>
          <p:cNvPr id="21" name="Rectangle 20"/>
          <p:cNvSpPr/>
          <p:nvPr/>
        </p:nvSpPr>
        <p:spPr>
          <a:xfrm>
            <a:off x="1371600" y="457200"/>
            <a:ext cx="6248400" cy="738664"/>
          </a:xfrm>
          <a:prstGeom prst="rect">
            <a:avLst/>
          </a:prstGeom>
        </p:spPr>
        <p:txBody>
          <a:bodyPr wrap="square">
            <a:spAutoFit/>
          </a:bodyPr>
          <a:lstStyle/>
          <a:p>
            <a:pPr algn="ctr"/>
            <a:r>
              <a:rPr lang="en-US" sz="1400" b="1" dirty="0" smtClean="0">
                <a:solidFill>
                  <a:srgbClr val="0000FF"/>
                </a:solidFill>
              </a:rPr>
              <a:t>Prof. (Dr.) Anil </a:t>
            </a:r>
            <a:r>
              <a:rPr lang="en-US" sz="1400" b="1" dirty="0" err="1" smtClean="0">
                <a:solidFill>
                  <a:srgbClr val="0000FF"/>
                </a:solidFill>
              </a:rPr>
              <a:t>Vithal</a:t>
            </a:r>
            <a:r>
              <a:rPr lang="en-US" sz="1400" b="1" dirty="0" smtClean="0">
                <a:solidFill>
                  <a:srgbClr val="0000FF"/>
                </a:solidFill>
              </a:rPr>
              <a:t> Ghule </a:t>
            </a:r>
            <a:r>
              <a:rPr lang="en-US" sz="1400" b="1" dirty="0" smtClean="0">
                <a:solidFill>
                  <a:srgbClr val="FF0000"/>
                </a:solidFill>
              </a:rPr>
              <a:t>(M.Sc., Ph. D., L.L.B., L.L.M.)</a:t>
            </a:r>
          </a:p>
          <a:p>
            <a:pPr algn="ctr"/>
            <a:r>
              <a:rPr lang="en-US" sz="1400" b="1" i="1" dirty="0" smtClean="0">
                <a:solidFill>
                  <a:srgbClr val="0000FF"/>
                </a:solidFill>
              </a:rPr>
              <a:t>Department of Chemistry, </a:t>
            </a:r>
            <a:r>
              <a:rPr lang="en-US" sz="1400" b="1" i="1" dirty="0" err="1" smtClean="0">
                <a:solidFill>
                  <a:srgbClr val="0000FF"/>
                </a:solidFill>
              </a:rPr>
              <a:t>Shivaji</a:t>
            </a:r>
            <a:r>
              <a:rPr lang="en-US" sz="1400" b="1" i="1" dirty="0" smtClean="0">
                <a:solidFill>
                  <a:srgbClr val="0000FF"/>
                </a:solidFill>
              </a:rPr>
              <a:t> University Kolhapur 416004, Maharashtra, India</a:t>
            </a:r>
          </a:p>
          <a:p>
            <a:pPr algn="ctr"/>
            <a:r>
              <a:rPr lang="en-IN" sz="1400" b="1" i="1" dirty="0" smtClean="0">
                <a:solidFill>
                  <a:srgbClr val="0000FF"/>
                </a:solidFill>
              </a:rPr>
              <a:t>E-mail: avg_chem@unishivaji.ac.in; Mob: +91-9145772101</a:t>
            </a:r>
            <a:endParaRPr lang="en-US" sz="1400" b="1" i="1" dirty="0">
              <a:solidFill>
                <a:srgbClr val="0000FF"/>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401</Words>
  <Application>Microsoft Office PowerPoint</Application>
  <PresentationFormat>如螢幕大小 (4:3)</PresentationFormat>
  <Paragraphs>9</Paragraphs>
  <Slides>1</Slides>
  <Notes>0</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1</vt:i4>
      </vt:variant>
    </vt:vector>
  </HeadingPairs>
  <TitlesOfParts>
    <vt:vector size="6" baseType="lpstr">
      <vt:lpstr>PMingLiU</vt:lpstr>
      <vt:lpstr>Arial</vt:lpstr>
      <vt:lpstr>Arial Black</vt:lpstr>
      <vt:lpstr>Calibri</vt:lpstr>
      <vt:lpstr>Office Theme</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Green Chemistry Weds Nanotechnology: Sustainable Green  Nanotechnology</dc:title>
  <dc:creator>Anil V. Ghule</dc:creator>
  <cp:lastModifiedBy>user</cp:lastModifiedBy>
  <cp:revision>8</cp:revision>
  <dcterms:created xsi:type="dcterms:W3CDTF">2006-08-16T00:00:00Z</dcterms:created>
  <dcterms:modified xsi:type="dcterms:W3CDTF">2023-10-23T02:54:29Z</dcterms:modified>
</cp:coreProperties>
</file>